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59" r:id="rId4"/>
    <p:sldId id="258" r:id="rId5"/>
    <p:sldId id="257" r:id="rId6"/>
    <p:sldId id="256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86018"/>
            <a:ext cx="7772400" cy="1114433"/>
          </a:xfrm>
          <a:prstGeom prst="rect">
            <a:avLst/>
          </a:prstGeom>
        </p:spPr>
        <p:txBody>
          <a:bodyPr/>
          <a:lstStyle>
            <a:lvl1pPr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36281" y="3686177"/>
            <a:ext cx="71438" cy="857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1102033" y="3725839"/>
            <a:ext cx="335758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4672435" y="3722771"/>
            <a:ext cx="3357586" cy="0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темнён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9526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180975">
              <a:buNone/>
              <a:defRPr sz="3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sz="2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7" y="145731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85762" y="3257548"/>
            <a:ext cx="5829341" cy="1"/>
          </a:xfrm>
          <a:prstGeom prst="line">
            <a:avLst/>
          </a:prstGeom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714348" y="514330"/>
            <a:ext cx="500066" cy="6000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643042" y="1200135"/>
            <a:ext cx="785812" cy="514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None/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None/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подписи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1785918" y="514350"/>
            <a:ext cx="500062" cy="600076"/>
          </a:xfrm>
          <a:prstGeom prst="roundRect">
            <a:avLst/>
          </a:prstGeom>
          <a:scene3d>
            <a:camera prst="orthographicFront"/>
            <a:lightRig rig="contrasting" dir="t"/>
          </a:scene3d>
          <a:sp3d prstMaterial="powder"/>
        </p:spPr>
        <p:txBody>
          <a:bodyPr/>
          <a:lstStyle>
            <a:lvl1pPr>
              <a:defRPr sz="1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120013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значка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180975">
              <a:buNone/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темнённые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180975">
              <a:buNone/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57550"/>
            <a:ext cx="7772400" cy="1149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-600110" y="4500569"/>
            <a:ext cx="2486042" cy="2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ескто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42908" y="6600847"/>
            <a:ext cx="9429816" cy="25715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43966" y="6600847"/>
            <a:ext cx="500034" cy="257153"/>
          </a:xfrm>
          <a:prstGeom prst="rect">
            <a:avLst/>
          </a:prstGeom>
          <a:solidFill>
            <a:srgbClr val="00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43934" y="6581002"/>
            <a:ext cx="500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4B2C90F-190A-457F-9608-FBFF009B65D0}" type="datetime10">
              <a:rPr lang="ru-RU" sz="9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09:28</a:t>
            </a:fld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938694" y="5589013"/>
            <a:ext cx="1143008" cy="771530"/>
          </a:xfrm>
          <a:prstGeom prst="wedgeRectCallout">
            <a:avLst>
              <a:gd name="adj1" fmla="val 20453"/>
              <a:gd name="adj2" fmla="val 7682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04468F-300D-4C8D-9D38-7945836D5AEB}" type="datetime2">
              <a:rPr lang="ru-RU" sz="10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понедельник, 26 августа 2013 г.</a:t>
            </a:fld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" action="ppaction://hlinkshowjump?jump=endshow"/>
          </p:cNvPr>
          <p:cNvSpPr/>
          <p:nvPr/>
        </p:nvSpPr>
        <p:spPr>
          <a:xfrm>
            <a:off x="8358214" y="171427"/>
            <a:ext cx="500066" cy="6000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15338" y="771506"/>
            <a:ext cx="78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показ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ароидная галерея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0845340">
            <a:off x="464235" y="549558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 rot="20845340">
            <a:off x="490491" y="639394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 rot="20845340">
            <a:off x="754301" y="3085764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1310783">
            <a:off x="2571709" y="257153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5"/>
          </p:nvPr>
        </p:nvSpPr>
        <p:spPr>
          <a:xfrm rot="21310783">
            <a:off x="2616498" y="318582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6" hasCustomPrompt="1"/>
          </p:nvPr>
        </p:nvSpPr>
        <p:spPr>
          <a:xfrm rot="21310783">
            <a:off x="2722508" y="2787988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319">
            <a:off x="4786287" y="257153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17"/>
          </p:nvPr>
        </p:nvSpPr>
        <p:spPr>
          <a:xfrm rot="162319">
            <a:off x="4857725" y="342880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8" hasCustomPrompt="1"/>
          </p:nvPr>
        </p:nvSpPr>
        <p:spPr>
          <a:xfrm rot="162319">
            <a:off x="4803161" y="2837114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376836">
            <a:off x="6863550" y="440022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9"/>
          </p:nvPr>
        </p:nvSpPr>
        <p:spPr>
          <a:xfrm rot="376836">
            <a:off x="6962283" y="533938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0" hasCustomPrompt="1"/>
          </p:nvPr>
        </p:nvSpPr>
        <p:spPr>
          <a:xfrm rot="376836">
            <a:off x="6819009" y="3011795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21321328">
            <a:off x="1812660" y="3257136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исунок 5"/>
          <p:cNvSpPr>
            <a:spLocks noGrp="1"/>
          </p:cNvSpPr>
          <p:nvPr>
            <p:ph type="pic" sz="quarter" idx="21"/>
          </p:nvPr>
        </p:nvSpPr>
        <p:spPr>
          <a:xfrm rot="21321328">
            <a:off x="1863626" y="3359240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2" hasCustomPrompt="1"/>
          </p:nvPr>
        </p:nvSpPr>
        <p:spPr>
          <a:xfrm rot="21321328">
            <a:off x="1966011" y="5828909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3171823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исунок 5"/>
          <p:cNvSpPr>
            <a:spLocks noGrp="1"/>
          </p:cNvSpPr>
          <p:nvPr>
            <p:ph type="pic" sz="quarter" idx="23"/>
          </p:nvPr>
        </p:nvSpPr>
        <p:spPr>
          <a:xfrm>
            <a:off x="3929058" y="3257550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24" hasCustomPrompt="1"/>
          </p:nvPr>
        </p:nvSpPr>
        <p:spPr>
          <a:xfrm>
            <a:off x="3929085" y="5743596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410634">
            <a:off x="5930491" y="3324389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5"/>
          </p:nvPr>
        </p:nvSpPr>
        <p:spPr>
          <a:xfrm rot="410634">
            <a:off x="6029225" y="3418303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26" hasCustomPrompt="1"/>
          </p:nvPr>
        </p:nvSpPr>
        <p:spPr>
          <a:xfrm rot="410634">
            <a:off x="5879126" y="5887972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ароидная галерея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310783">
            <a:off x="2387752" y="431220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5"/>
          </p:nvPr>
        </p:nvSpPr>
        <p:spPr>
          <a:xfrm rot="21310783">
            <a:off x="2432541" y="492649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6" hasCustomPrompt="1"/>
          </p:nvPr>
        </p:nvSpPr>
        <p:spPr>
          <a:xfrm rot="21310783">
            <a:off x="2538551" y="2962055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376836">
            <a:off x="4846067" y="370066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9"/>
          </p:nvPr>
        </p:nvSpPr>
        <p:spPr>
          <a:xfrm rot="376836">
            <a:off x="4944800" y="463981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20" hasCustomPrompt="1"/>
          </p:nvPr>
        </p:nvSpPr>
        <p:spPr>
          <a:xfrm rot="376836">
            <a:off x="4801526" y="2941838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21321328">
            <a:off x="1955536" y="3257138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исунок 5"/>
          <p:cNvSpPr>
            <a:spLocks noGrp="1"/>
          </p:cNvSpPr>
          <p:nvPr>
            <p:ph type="pic" sz="quarter" idx="21"/>
          </p:nvPr>
        </p:nvSpPr>
        <p:spPr>
          <a:xfrm rot="21321328">
            <a:off x="2006502" y="3359243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2" hasCustomPrompt="1"/>
          </p:nvPr>
        </p:nvSpPr>
        <p:spPr>
          <a:xfrm rot="21321328">
            <a:off x="2108887" y="5828911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410634">
            <a:off x="4142855" y="3122484"/>
            <a:ext cx="1857388" cy="30003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5"/>
          </p:nvPr>
        </p:nvSpPr>
        <p:spPr>
          <a:xfrm rot="410634">
            <a:off x="4241589" y="3216398"/>
            <a:ext cx="1714512" cy="2400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26" hasCustomPrompt="1"/>
          </p:nvPr>
        </p:nvSpPr>
        <p:spPr>
          <a:xfrm rot="410634">
            <a:off x="4091490" y="5686067"/>
            <a:ext cx="1714500" cy="342900"/>
          </a:xfrm>
          <a:prstGeom prst="rect">
            <a:avLst/>
          </a:prstGeom>
        </p:spPr>
        <p:txBody>
          <a:bodyPr/>
          <a:lstStyle>
            <a:lvl1pPr marL="1588" indent="-1588" algn="ctr">
              <a:buNone/>
              <a:tabLst/>
              <a:defRPr sz="1100"/>
            </a:lvl1pPr>
            <a:lvl2pPr>
              <a:buNone/>
              <a:defRPr sz="105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9526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180975">
              <a:buNone/>
              <a:defRPr sz="3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sz="2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7" y="145731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85762" y="3257548"/>
            <a:ext cx="5829341" cy="1"/>
          </a:xfrm>
          <a:prstGeom prst="line">
            <a:avLst/>
          </a:prstGeom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00847"/>
            <a:ext cx="150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2B2B2"/>
                </a:solidFill>
              </a:rPr>
              <a:t>Nersta.blogspot.com</a:t>
            </a:r>
            <a:endParaRPr lang="ru-RU" sz="800" dirty="0">
              <a:solidFill>
                <a:srgbClr val="B2B2B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User\&#1056;&#1072;&#1073;&#1086;&#1095;&#1080;&#1081;%20&#1089;&#1090;&#1086;&#1083;\7.%20&#1042;&#1077;&#1083;&#1080;&#1082;&#1086;&#1083;&#1077;&#1087;&#1085;&#1072;&#1103;_&#1084;&#1091;&#1079;&#1099;&#1082;&#1072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3024336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МБУК «ЦБС»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Городская библиотека №9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Фестиваль детской и юношеской книги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«Над городом книжная радуга»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344816" cy="17526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«Земли моей лицо живое»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1703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загрязнения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Горячий Ключ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7. Великолепная_музы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5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274" y="332656"/>
            <a:ext cx="5500726" cy="626469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effectLst/>
              </a:rPr>
              <a:t>Давтян</a:t>
            </a:r>
            <a:r>
              <a:rPr lang="ru-RU" sz="4000" b="1" i="1" dirty="0" smtClean="0">
                <a:solidFill>
                  <a:schemeClr val="tx1"/>
                </a:solidFill>
                <a:effectLst/>
              </a:rPr>
              <a:t>  Кристина</a:t>
            </a:r>
            <a:endParaRPr lang="ru-RU" sz="2400" b="1" i="1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/>
              </a:rPr>
              <a:t>Ученица 9 «А» класса МБОУ 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>СОШ 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>№</a:t>
            </a:r>
            <a:r>
              <a:rPr lang="ru-RU" sz="2800" b="1" i="1" smtClean="0">
                <a:solidFill>
                  <a:schemeClr val="tx1"/>
                </a:solidFill>
                <a:effectLst/>
              </a:rPr>
              <a:t>4 </a:t>
            </a:r>
            <a:r>
              <a:rPr lang="ru-RU" sz="2800" b="1" i="1" smtClean="0">
                <a:solidFill>
                  <a:schemeClr val="tx1"/>
                </a:solidFill>
                <a:effectLst/>
              </a:rPr>
              <a:t>. 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>Являюсь активным читателем городской библиотеки №9, участником городских фестивалей и конкурсов. Активно участвую в жизни школы. Люблю  заниматься творчеством, в особенности </a:t>
            </a:r>
            <a:r>
              <a:rPr lang="ru-RU" sz="2800" b="1" i="1" dirty="0" err="1" smtClean="0">
                <a:solidFill>
                  <a:schemeClr val="tx1"/>
                </a:solidFill>
                <a:effectLst/>
              </a:rPr>
              <a:t>бисероплетением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>. Люблю слушать музыку  зарубежных и русских исполнителей.</a:t>
            </a:r>
          </a:p>
          <a:p>
            <a:endParaRPr lang="ru-RU" i="1" dirty="0" smtClean="0"/>
          </a:p>
          <a:p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026" name="Picture 2" descr="E:\Видео\Фильмы и мультфильмы\картинки\Новая папкао\фото\Новая папка\15122  012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336944" cy="473428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ransition spd="slow" advTm="134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58191" cy="1676378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Размышляя о возвышенном,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мусорим как дикари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9" name="Picture 7" descr="E:\Видео\Фильмы и мультфильмы\картинки\Новая папка (6)\rQmtWPTGW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286" y="1357298"/>
            <a:ext cx="2598714" cy="4157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0" name="Picture 8" descr="E:\Видео\Фильмы и мультфильмы\картинки\Новая папка (6)\1zYSAHbu8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30" y="1857364"/>
            <a:ext cx="3975070" cy="4591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2" name="Picture 10" descr="E:\Видео\Фильмы и мультфильмы\картинки\Новая папка (6)\y4mluWjub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643338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052736"/>
          <a:ext cx="5038794" cy="5805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8794"/>
              </a:tblGrid>
              <a:tr h="5805264">
                <a:tc>
                  <a:txBody>
                    <a:bodyPr/>
                    <a:lstStyle/>
                    <a:p>
                      <a:r>
                        <a:rPr lang="ru-RU" sz="1400" b="1" i="1" u="none" dirty="0" smtClean="0"/>
                        <a:t>    </a:t>
                      </a:r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До того ли нам, глобально мыслящим! Нас терзает вечный вопрос, кто виноват и что делать? А когда сходит снег, у нас, у задумчивых, в округе и вдоль наших трасс пышным цветом зацветают свеженькие стихийные свалки. И горько плачут слезами талого снега наши чудесные </a:t>
                      </a:r>
                      <a:r>
                        <a:rPr lang="ru-RU" sz="1400" b="1" i="1" u="none" dirty="0" err="1" smtClean="0">
                          <a:solidFill>
                            <a:schemeClr val="tx1"/>
                          </a:solidFill>
                        </a:rPr>
                        <a:t>цикломены</a:t>
                      </a:r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 и подснежники, пробившись из-под пластиковых бутылок.</a:t>
                      </a:r>
                    </a:p>
                    <a:p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     Один политически грамотный гражданин мне заявил как–то: это, мол, так народ выражает свое недовольство жизнью. Нашли как выражать! В цивилизованном мире недовольство выражают более цивилизованным способом. И живут не хуже нашего. А чистоту берегут - не хотят жить на свалке. Уважают себя, стало быть.</a:t>
                      </a:r>
                    </a:p>
                    <a:p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     Из станиц и поселков стали еженедельно вывозить мусор. Это радует. Очень жаль, что в сельских округах мало мусорных контейнеров, практически не встретишь урн. Но ведь в городе, в самом центре, урны стоят через каждые два метра, а посмотрите, что там творится в солнечный вечер, когда желающих культурно отдохнуть особенно много! Значит, не только в этом дело.</a:t>
                      </a:r>
                      <a:b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     Может, не будем злиться на весь белый свет, а донесем пакетик из-под сока до ближайшей урны? Научим этому своих детей, а они – своих. Так постепенно засверкает чистотой наш прекрасный город-курорт. А мы сами себя </a:t>
                      </a:r>
                      <a:r>
                        <a:rPr lang="ru-RU" sz="1400" b="1" i="1" u="none" dirty="0" err="1" smtClean="0">
                          <a:solidFill>
                            <a:schemeClr val="tx1"/>
                          </a:solidFill>
                        </a:rPr>
                        <a:t>зауважаем</a:t>
                      </a:r>
                      <a:r>
                        <a:rPr lang="ru-RU" sz="1400" b="1" i="1" u="none" dirty="0" smtClean="0">
                          <a:solidFill>
                            <a:schemeClr val="tx1"/>
                          </a:solidFill>
                        </a:rPr>
                        <a:t>, не хуже тех, европейских, давно приученных к порядку граждан.</a:t>
                      </a:r>
                    </a:p>
                  </a:txBody>
                  <a:tcPr marT="54864" marB="54864"/>
                </a:tc>
              </a:tr>
            </a:tbl>
          </a:graphicData>
        </a:graphic>
      </p:graphicFrame>
    </p:spTree>
  </p:cSld>
  <p:clrMapOvr>
    <a:masterClrMapping/>
  </p:clrMapOvr>
  <p:transition spd="slow" advTm="5407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40" y="188640"/>
            <a:ext cx="8953560" cy="1143000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не туман, то свалка тлеет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80528" y="4481736"/>
            <a:ext cx="932452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Общая площадь свалки муниципального образования, куда свозятся твердые бытовые отходы и из Горячего Ключа, и из сельских населенных пунктов, составляет 5 га. Очаговое горение мусора охватило около 150 кв. м небольшими площадками в разных точках территории. Нанесло не малый вред экологии.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1026" name="Picture 2" descr="E:\Видео\Фильмы и мультфильмы\картинки\Новая папка (6)\9073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3346450" cy="38404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156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идео\Фильмы и мультфильмы\картинки\Новая папка (6)\3q3VQSHfi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73624"/>
            <a:ext cx="3760417" cy="3384376"/>
          </a:xfrm>
          <a:prstGeom prst="rect">
            <a:avLst/>
          </a:prstGeom>
          <a:noFill/>
        </p:spPr>
      </p:pic>
      <p:pic>
        <p:nvPicPr>
          <p:cNvPr id="2051" name="Picture 3" descr="E:\Видео\Фильмы и мультфильмы\картинки\Новая папка (6)\dK82-MGCQdM.jpg"/>
          <p:cNvPicPr>
            <a:picLocks noChangeAspect="1" noChangeArrowheads="1"/>
          </p:cNvPicPr>
          <p:nvPr/>
        </p:nvPicPr>
        <p:blipFill>
          <a:blip r:embed="rId4" cstate="print"/>
          <a:srcRect t="6792"/>
          <a:stretch>
            <a:fillRect/>
          </a:stretch>
        </p:blipFill>
        <p:spPr bwMode="auto">
          <a:xfrm>
            <a:off x="5940152" y="3140968"/>
            <a:ext cx="2819552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336704" cy="81034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 города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764704"/>
            <a:ext cx="9144000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Основной причиной плохого экологического состояния города является в первую очередь слишком большая концентрация в населенных пунктах транспортных средств.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Стоит попробовать внедрить более «чистые» технологии; усовершенствовать методы очистки воздуха и водоемов. Есть масса способов улучшить то, что нас окружает. Главное относиться к этому вопросу серьезно и начать хотя бы с малого: донести бумажку от мороженного домой, если по дороге не встретиться урна.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custDataLst>
      <p:tags r:id="rId1"/>
    </p:custDataLst>
  </p:cSld>
  <p:clrMapOvr>
    <a:masterClrMapping/>
  </p:clrMapOvr>
  <p:transition spd="slow" advTm="2629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Переполненные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мусорки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E:\Видео\Фильмы и мультфильмы\картинки\Новая папка (6)\618997.jpg"/>
          <p:cNvPicPr>
            <a:picLocks noChangeAspect="1" noChangeArrowheads="1"/>
          </p:cNvPicPr>
          <p:nvPr/>
        </p:nvPicPr>
        <p:blipFill>
          <a:blip r:embed="rId3" cstate="print"/>
          <a:srcRect l="10032"/>
          <a:stretch>
            <a:fillRect/>
          </a:stretch>
        </p:blipFill>
        <p:spPr bwMode="auto">
          <a:xfrm>
            <a:off x="0" y="980728"/>
            <a:ext cx="3556368" cy="3557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Видео\Фильмы и мультфильмы\картинки\Новая папка (6)\635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3213144" cy="2892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Видео\Фильмы и мультфильмы\картинки\Новая папка (6)\608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850" y="980728"/>
            <a:ext cx="3547150" cy="3192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0" y="4725144"/>
            <a:ext cx="9144000" cy="2132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Вовремя не вывозимый мусор растаскивается собаками и разносится ветром создавая картину не из лучших.</a:t>
            </a:r>
          </a:p>
          <a:p>
            <a:pPr algn="ctr"/>
            <a:r>
              <a:rPr lang="ru-RU" sz="2000" b="1" i="1" dirty="0" smtClean="0"/>
              <a:t>Решить эту проблему можно увеличением  парка </a:t>
            </a:r>
            <a:r>
              <a:rPr lang="ru-RU" sz="2000" b="1" i="1" dirty="0" err="1" smtClean="0"/>
              <a:t>мусоровозных</a:t>
            </a:r>
            <a:r>
              <a:rPr lang="ru-RU" sz="2000" b="1" i="1" dirty="0" smtClean="0"/>
              <a:t>  машин, а также  созданием  завода по сортировке и переработке мусора.</a:t>
            </a:r>
            <a:endParaRPr lang="ru-RU" sz="2000" b="1" i="1" dirty="0"/>
          </a:p>
        </p:txBody>
      </p:sp>
    </p:spTree>
    <p:custDataLst>
      <p:tags r:id="rId1"/>
    </p:custDataLst>
  </p:cSld>
  <p:clrMapOvr>
    <a:masterClrMapping/>
  </p:clrMapOvr>
  <p:transition spd="slow" advTm="2040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538661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хочется обратится к жителям и гостям нашего чудесного и прекрасного города: « Давайте вместе позаботимся о чистоте и красоте Горячего Ключа. Ведь его облик и будущее зависит от каждого из нас!» 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32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/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 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59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10">
  <a:themeElements>
    <a:clrScheme name="Космо стиль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DB5353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151</TotalTime>
  <Words>393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Тема10</vt:lpstr>
      <vt:lpstr>МБУК «ЦБС» Городская библиотека №9 Фестиваль детской и юношеской книги «Над городом книжная радуга» </vt:lpstr>
      <vt:lpstr>Презентация PowerPoint</vt:lpstr>
      <vt:lpstr>Размышляя о возвышенном,  мусорим как дикари </vt:lpstr>
      <vt:lpstr>То не туман, то свалка тлеет</vt:lpstr>
      <vt:lpstr>Экология города</vt:lpstr>
      <vt:lpstr>Переполненные мусорки </vt:lpstr>
      <vt:lpstr>И хочется обратится к жителям и гостям нашего чудесного и прекрасного города: « Давайте вместе позаботимся о чистоте и красоте Горячего Ключа. Ведь его облик и будущее зависит от каждого из нас!»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подготовлена :</dc:title>
  <dc:creator>WINDOWZZZ</dc:creator>
  <cp:lastModifiedBy>Proavtosport</cp:lastModifiedBy>
  <cp:revision>18</cp:revision>
  <dcterms:created xsi:type="dcterms:W3CDTF">2013-03-24T20:39:21Z</dcterms:created>
  <dcterms:modified xsi:type="dcterms:W3CDTF">2013-08-26T05:29:38Z</dcterms:modified>
</cp:coreProperties>
</file>